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8"/>
    <p:sldId id="257" r:id="rId39"/>
    <p:sldId id="258" r:id="rId40"/>
    <p:sldId id="259" r:id="rId41"/>
    <p:sldId id="260" r:id="rId42"/>
    <p:sldId id="261" r:id="rId43"/>
    <p:sldId id="262" r:id="rId44"/>
    <p:sldId id="263" r:id="rId45"/>
    <p:sldId id="264" r:id="rId46"/>
    <p:sldId id="265" r:id="rId47"/>
    <p:sldId id="266" r:id="rId48"/>
    <p:sldId id="267" r:id="rId49"/>
    <p:sldId id="268" r:id="rId50"/>
    <p:sldId id="269" r:id="rId51"/>
    <p:sldId id="270" r:id="rId52"/>
    <p:sldId id="271" r:id="rId5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AN Twinkle" charset="1" panose="00000000000000000000"/>
      <p:regular r:id="rId10"/>
    </p:embeddedFont>
    <p:embeddedFont>
      <p:font typeface="Times New Roman" charset="1" panose="02030502070405020303"/>
      <p:regular r:id="rId11"/>
    </p:embeddedFont>
    <p:embeddedFont>
      <p:font typeface="Times New Roman Bold" charset="1" panose="02030802070405020303"/>
      <p:regular r:id="rId12"/>
    </p:embeddedFont>
    <p:embeddedFont>
      <p:font typeface="Times New Roman Italics" charset="1" panose="02030502070405090303"/>
      <p:regular r:id="rId13"/>
    </p:embeddedFont>
    <p:embeddedFont>
      <p:font typeface="Times New Roman Bold Italics" charset="1" panose="02030802070405090303"/>
      <p:regular r:id="rId14"/>
    </p:embeddedFont>
    <p:embeddedFont>
      <p:font typeface="Times New Roman Medium" charset="1" panose="02030502070405020303"/>
      <p:regular r:id="rId15"/>
    </p:embeddedFont>
    <p:embeddedFont>
      <p:font typeface="Times New Roman Medium Italics" charset="1" panose="02030502070405090303"/>
      <p:regular r:id="rId16"/>
    </p:embeddedFont>
    <p:embeddedFont>
      <p:font typeface="Times New Roman Semi-Bold" charset="1" panose="02030702070405020303"/>
      <p:regular r:id="rId17"/>
    </p:embeddedFont>
    <p:embeddedFont>
      <p:font typeface="Times New Roman Semi-Bold Italics" charset="1" panose="02030702070405090303"/>
      <p:regular r:id="rId18"/>
    </p:embeddedFont>
    <p:embeddedFont>
      <p:font typeface="Times New Roman Ultra-Bold" charset="1" panose="02030902070405020303"/>
      <p:regular r:id="rId19"/>
    </p:embeddedFont>
    <p:embeddedFont>
      <p:font typeface="Now" charset="1" panose="00000500000000000000"/>
      <p:regular r:id="rId20"/>
    </p:embeddedFont>
    <p:embeddedFont>
      <p:font typeface="Now Bold" charset="1" panose="00000800000000000000"/>
      <p:regular r:id="rId21"/>
    </p:embeddedFont>
    <p:embeddedFont>
      <p:font typeface="Now Thin" charset="1" panose="00000300000000000000"/>
      <p:regular r:id="rId22"/>
    </p:embeddedFont>
    <p:embeddedFont>
      <p:font typeface="Now Light" charset="1" panose="00000400000000000000"/>
      <p:regular r:id="rId23"/>
    </p:embeddedFont>
    <p:embeddedFont>
      <p:font typeface="Now Medium" charset="1" panose="00000600000000000000"/>
      <p:regular r:id="rId24"/>
    </p:embeddedFont>
    <p:embeddedFont>
      <p:font typeface="Now Heavy" charset="1" panose="00000A00000000000000"/>
      <p:regular r:id="rId25"/>
    </p:embeddedFont>
    <p:embeddedFont>
      <p:font typeface="Inter" charset="1" panose="020B0502030000000004"/>
      <p:regular r:id="rId26"/>
    </p:embeddedFont>
    <p:embeddedFont>
      <p:font typeface="Inter Bold" charset="1" panose="020B0802030000000004"/>
      <p:regular r:id="rId27"/>
    </p:embeddedFont>
    <p:embeddedFont>
      <p:font typeface="Inter Italics" charset="1" panose="020B0502030000000004"/>
      <p:regular r:id="rId28"/>
    </p:embeddedFont>
    <p:embeddedFont>
      <p:font typeface="Inter Bold Italics" charset="1" panose="020B0802030000000004"/>
      <p:regular r:id="rId29"/>
    </p:embeddedFont>
    <p:embeddedFont>
      <p:font typeface="Inter Thin" charset="1" panose="020B0A02050000000004"/>
      <p:regular r:id="rId30"/>
    </p:embeddedFont>
    <p:embeddedFont>
      <p:font typeface="Inter Thin Italics" charset="1" panose="020B0A02050000000004"/>
      <p:regular r:id="rId31"/>
    </p:embeddedFont>
    <p:embeddedFont>
      <p:font typeface="Inter Extra-Light" charset="1" panose="02000503000000020004"/>
      <p:regular r:id="rId32"/>
    </p:embeddedFont>
    <p:embeddedFont>
      <p:font typeface="Inter Light" charset="1" panose="02000503000000020004"/>
      <p:regular r:id="rId33"/>
    </p:embeddedFont>
    <p:embeddedFont>
      <p:font typeface="Inter Medium" charset="1" panose="02000503000000020004"/>
      <p:regular r:id="rId34"/>
    </p:embeddedFont>
    <p:embeddedFont>
      <p:font typeface="Inter Semi-Bold" charset="1" panose="02000503000000020004"/>
      <p:regular r:id="rId35"/>
    </p:embeddedFont>
    <p:embeddedFont>
      <p:font typeface="Inter Ultra-Bold" charset="1" panose="02000503000000020004"/>
      <p:regular r:id="rId36"/>
    </p:embeddedFont>
    <p:embeddedFont>
      <p:font typeface="Inter Heavy" charset="1" panose="02000503000000020004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slides/slide1.xml" Type="http://schemas.openxmlformats.org/officeDocument/2006/relationships/slide"/><Relationship Id="rId39" Target="slides/slide2.xml" Type="http://schemas.openxmlformats.org/officeDocument/2006/relationships/slide"/><Relationship Id="rId4" Target="theme/theme1.xml" Type="http://schemas.openxmlformats.org/officeDocument/2006/relationships/theme"/><Relationship Id="rId40" Target="slides/slide3.xml" Type="http://schemas.openxmlformats.org/officeDocument/2006/relationships/slide"/><Relationship Id="rId41" Target="slides/slide4.xml" Type="http://schemas.openxmlformats.org/officeDocument/2006/relationships/slide"/><Relationship Id="rId42" Target="slides/slide5.xml" Type="http://schemas.openxmlformats.org/officeDocument/2006/relationships/slide"/><Relationship Id="rId43" Target="slides/slide6.xml" Type="http://schemas.openxmlformats.org/officeDocument/2006/relationships/slide"/><Relationship Id="rId44" Target="slides/slide7.xml" Type="http://schemas.openxmlformats.org/officeDocument/2006/relationships/slide"/><Relationship Id="rId45" Target="slides/slide8.xml" Type="http://schemas.openxmlformats.org/officeDocument/2006/relationships/slide"/><Relationship Id="rId46" Target="slides/slide9.xml" Type="http://schemas.openxmlformats.org/officeDocument/2006/relationships/slide"/><Relationship Id="rId47" Target="slides/slide10.xml" Type="http://schemas.openxmlformats.org/officeDocument/2006/relationships/slide"/><Relationship Id="rId48" Target="slides/slide11.xml" Type="http://schemas.openxmlformats.org/officeDocument/2006/relationships/slide"/><Relationship Id="rId49" Target="slides/slide12.xml" Type="http://schemas.openxmlformats.org/officeDocument/2006/relationships/slide"/><Relationship Id="rId5" Target="tableStyles.xml" Type="http://schemas.openxmlformats.org/officeDocument/2006/relationships/tableStyles"/><Relationship Id="rId50" Target="slides/slide13.xml" Type="http://schemas.openxmlformats.org/officeDocument/2006/relationships/slide"/><Relationship Id="rId51" Target="slides/slide14.xml" Type="http://schemas.openxmlformats.org/officeDocument/2006/relationships/slide"/><Relationship Id="rId52" Target="slides/slide15.xml" Type="http://schemas.openxmlformats.org/officeDocument/2006/relationships/slide"/><Relationship Id="rId53" Target="slides/slide16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youtu.be/NpcuF4Bf-BM" TargetMode="External" Type="http://schemas.openxmlformats.org/officeDocument/2006/relationships/hyperlink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8459058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028700" y="2057400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281223" y="2093930"/>
            <a:ext cx="12335276" cy="271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26"/>
              </a:lnSpc>
            </a:pPr>
            <a:r>
              <a:rPr lang="en-US" sz="7376">
                <a:solidFill>
                  <a:srgbClr val="000000"/>
                </a:solidFill>
                <a:latin typeface="Times New Roman"/>
              </a:rPr>
              <a:t>Bayesian Analysis of Clinical Trial Data Using Pymc3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54800" y="8660242"/>
            <a:ext cx="641414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 spc="689">
                <a:solidFill>
                  <a:srgbClr val="000000"/>
                </a:solidFill>
                <a:latin typeface="Inter"/>
              </a:rPr>
              <a:t>PROFESSOR: MINKYU KIM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925439" y="8660242"/>
            <a:ext cx="3333861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 spc="689">
                <a:solidFill>
                  <a:srgbClr val="000000"/>
                </a:solidFill>
                <a:latin typeface="Inter"/>
              </a:rPr>
              <a:t>05/05/2024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77618" y="4933950"/>
            <a:ext cx="2811046" cy="1041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66"/>
              </a:lnSpc>
            </a:pPr>
            <a:r>
              <a:rPr lang="en-US" sz="5476">
                <a:solidFill>
                  <a:srgbClr val="000000"/>
                </a:solidFill>
                <a:latin typeface="Times New Roman"/>
              </a:rPr>
              <a:t>Project 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77091" y="6565600"/>
            <a:ext cx="4400527" cy="1041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66"/>
              </a:lnSpc>
            </a:pPr>
            <a:r>
              <a:rPr lang="en-US" sz="5476">
                <a:solidFill>
                  <a:srgbClr val="000000"/>
                </a:solidFill>
                <a:latin typeface="Times New Roman"/>
              </a:rPr>
              <a:t>Group 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390475" y="6981825"/>
            <a:ext cx="3243837" cy="1041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66"/>
              </a:lnSpc>
            </a:pPr>
            <a:r>
              <a:rPr lang="en-US" sz="5476">
                <a:solidFill>
                  <a:srgbClr val="000000"/>
                </a:solidFill>
                <a:latin typeface="Times New Roman"/>
              </a:rPr>
              <a:t>DSCI6653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10459" y="3329271"/>
            <a:ext cx="8612047" cy="5232400"/>
          </a:xfrm>
          <a:custGeom>
            <a:avLst/>
            <a:gdLst/>
            <a:ahLst/>
            <a:cxnLst/>
            <a:rect r="r" b="b" t="t" l="l"/>
            <a:pathLst>
              <a:path h="5232400" w="8612047">
                <a:moveTo>
                  <a:pt x="0" y="0"/>
                </a:moveTo>
                <a:lnTo>
                  <a:pt x="8612047" y="0"/>
                </a:lnTo>
                <a:lnTo>
                  <a:pt x="8612047" y="5232400"/>
                </a:lnTo>
                <a:lnTo>
                  <a:pt x="0" y="523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144000" y="3624809"/>
            <a:ext cx="8389192" cy="4641324"/>
          </a:xfrm>
          <a:custGeom>
            <a:avLst/>
            <a:gdLst/>
            <a:ahLst/>
            <a:cxnLst/>
            <a:rect r="r" b="b" t="t" l="l"/>
            <a:pathLst>
              <a:path h="4641324" w="8389192">
                <a:moveTo>
                  <a:pt x="0" y="0"/>
                </a:moveTo>
                <a:lnTo>
                  <a:pt x="8389192" y="0"/>
                </a:lnTo>
                <a:lnTo>
                  <a:pt x="8389192" y="4641324"/>
                </a:lnTo>
                <a:lnTo>
                  <a:pt x="0" y="46413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10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0037" y="1996404"/>
            <a:ext cx="2283425" cy="93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Times New Roman Bold"/>
              </a:rPr>
              <a:t>Case 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35738" y="1235038"/>
            <a:ext cx="3218621" cy="10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Times New Roman Bold"/>
              </a:rPr>
              <a:t>Analysis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2938483"/>
            <a:ext cx="8459395" cy="5920196"/>
          </a:xfrm>
          <a:custGeom>
            <a:avLst/>
            <a:gdLst/>
            <a:ahLst/>
            <a:cxnLst/>
            <a:rect r="r" b="b" t="t" l="l"/>
            <a:pathLst>
              <a:path h="5920196" w="8459395">
                <a:moveTo>
                  <a:pt x="0" y="0"/>
                </a:moveTo>
                <a:lnTo>
                  <a:pt x="8459395" y="0"/>
                </a:lnTo>
                <a:lnTo>
                  <a:pt x="8459395" y="5920196"/>
                </a:lnTo>
                <a:lnTo>
                  <a:pt x="0" y="59201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488095" y="2929221"/>
            <a:ext cx="8113820" cy="5547340"/>
          </a:xfrm>
          <a:custGeom>
            <a:avLst/>
            <a:gdLst/>
            <a:ahLst/>
            <a:cxnLst/>
            <a:rect r="r" b="b" t="t" l="l"/>
            <a:pathLst>
              <a:path h="5547340" w="8113820">
                <a:moveTo>
                  <a:pt x="0" y="0"/>
                </a:moveTo>
                <a:lnTo>
                  <a:pt x="8113820" y="0"/>
                </a:lnTo>
                <a:lnTo>
                  <a:pt x="8113820" y="5547340"/>
                </a:lnTo>
                <a:lnTo>
                  <a:pt x="0" y="55473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035738" y="1235038"/>
            <a:ext cx="3218621" cy="10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Times New Roman Bold"/>
              </a:rPr>
              <a:t>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30037" y="1996404"/>
            <a:ext cx="2283425" cy="93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Times New Roman Bold"/>
              </a:rPr>
              <a:t>Case 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77361" y="3045973"/>
            <a:ext cx="8266639" cy="5661894"/>
          </a:xfrm>
          <a:custGeom>
            <a:avLst/>
            <a:gdLst/>
            <a:ahLst/>
            <a:cxnLst/>
            <a:rect r="r" b="b" t="t" l="l"/>
            <a:pathLst>
              <a:path h="5661894" w="8266639">
                <a:moveTo>
                  <a:pt x="0" y="0"/>
                </a:moveTo>
                <a:lnTo>
                  <a:pt x="8266639" y="0"/>
                </a:lnTo>
                <a:lnTo>
                  <a:pt x="8266639" y="5661894"/>
                </a:lnTo>
                <a:lnTo>
                  <a:pt x="0" y="5661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403604" y="3045973"/>
            <a:ext cx="8200908" cy="5237027"/>
          </a:xfrm>
          <a:custGeom>
            <a:avLst/>
            <a:gdLst/>
            <a:ahLst/>
            <a:cxnLst/>
            <a:rect r="r" b="b" t="t" l="l"/>
            <a:pathLst>
              <a:path h="5237027" w="8200908">
                <a:moveTo>
                  <a:pt x="0" y="0"/>
                </a:moveTo>
                <a:lnTo>
                  <a:pt x="8200909" y="0"/>
                </a:lnTo>
                <a:lnTo>
                  <a:pt x="8200909" y="5237027"/>
                </a:lnTo>
                <a:lnTo>
                  <a:pt x="0" y="52370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035738" y="1235038"/>
            <a:ext cx="3218621" cy="10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Times New Roman Bold"/>
              </a:rPr>
              <a:t>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30037" y="1996404"/>
            <a:ext cx="2283425" cy="93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Times New Roman Bold"/>
              </a:rPr>
              <a:t>Case 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915354" y="3118598"/>
            <a:ext cx="8672705" cy="5890894"/>
          </a:xfrm>
          <a:custGeom>
            <a:avLst/>
            <a:gdLst/>
            <a:ahLst/>
            <a:cxnLst/>
            <a:rect r="r" b="b" t="t" l="l"/>
            <a:pathLst>
              <a:path h="5890894" w="8672705">
                <a:moveTo>
                  <a:pt x="0" y="0"/>
                </a:moveTo>
                <a:lnTo>
                  <a:pt x="8672705" y="0"/>
                </a:lnTo>
                <a:lnTo>
                  <a:pt x="8672705" y="5890894"/>
                </a:lnTo>
                <a:lnTo>
                  <a:pt x="0" y="5890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144000" y="3117073"/>
            <a:ext cx="9002038" cy="5281543"/>
          </a:xfrm>
          <a:custGeom>
            <a:avLst/>
            <a:gdLst/>
            <a:ahLst/>
            <a:cxnLst/>
            <a:rect r="r" b="b" t="t" l="l"/>
            <a:pathLst>
              <a:path h="5281543" w="9002038">
                <a:moveTo>
                  <a:pt x="0" y="0"/>
                </a:moveTo>
                <a:lnTo>
                  <a:pt x="9002038" y="0"/>
                </a:lnTo>
                <a:lnTo>
                  <a:pt x="9002038" y="5281543"/>
                </a:lnTo>
                <a:lnTo>
                  <a:pt x="0" y="52815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035738" y="1235038"/>
            <a:ext cx="3218621" cy="10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Times New Roman Bold"/>
              </a:rPr>
              <a:t>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30037" y="1996404"/>
            <a:ext cx="2283425" cy="93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Times New Roman Bold"/>
              </a:rPr>
              <a:t>Case 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4309076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501052" y="1236644"/>
            <a:ext cx="5285896" cy="10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Times New Roman Bold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07206" y="2437332"/>
            <a:ext cx="17029417" cy="6270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1627" indent="-375813" lvl="1">
              <a:lnSpc>
                <a:spcPts val="5082"/>
              </a:lnSpc>
              <a:buFont typeface="Arial"/>
              <a:buChar char="•"/>
            </a:pPr>
            <a:r>
              <a:rPr lang="en-US" sz="3481">
                <a:solidFill>
                  <a:srgbClr val="000000"/>
                </a:solidFill>
                <a:latin typeface="Times New Roman"/>
              </a:rPr>
              <a:t>In Case 1, participants displayed moderate discriminability (mean=0.6339, SD=0.253) with a slight bias towards negative values (mean=-0.41, SD=0.14). They achieved a relatively high true positive (TP) rate of 0.67 and a false positive (FP) rate of 0.52, indicating some ability to distinguish targets.</a:t>
            </a:r>
          </a:p>
          <a:p>
            <a:pPr algn="l" marL="751627" indent="-375813" lvl="1">
              <a:lnSpc>
                <a:spcPts val="4873"/>
              </a:lnSpc>
              <a:buFont typeface="Arial"/>
              <a:buChar char="•"/>
            </a:pPr>
            <a:r>
              <a:rPr lang="en-US" sz="3481">
                <a:solidFill>
                  <a:srgbClr val="000000"/>
                </a:solidFill>
                <a:latin typeface="Times New Roman"/>
              </a:rPr>
              <a:t>In Case 2, discriminability and bias increased compared to Case 1, yet TP and FP rates remained similar (TP=0.61, FP=0.57), suggesting comparable performance.</a:t>
            </a:r>
          </a:p>
          <a:p>
            <a:pPr algn="l" marL="751627" indent="-375813" lvl="1">
              <a:lnSpc>
                <a:spcPts val="4873"/>
              </a:lnSpc>
              <a:buFont typeface="Arial"/>
              <a:buChar char="•"/>
            </a:pPr>
            <a:r>
              <a:rPr lang="en-US" sz="3481">
                <a:solidFill>
                  <a:srgbClr val="000000"/>
                </a:solidFill>
                <a:latin typeface="Times New Roman"/>
              </a:rPr>
              <a:t>Case 3 participants exhibited the highest discriminability (mean=0.97, SD=0.43) and negligible bias (mean=0.008, SD=0.42). They achieved a TP rate of 0.61 and a notably lower FP rate of 0.38, indicating excellent accuracy in target discrimination with minimal false positives.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042294" y="1235038"/>
            <a:ext cx="5285896" cy="10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Times New Roman Bold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5462" y="2143090"/>
            <a:ext cx="16530847" cy="6648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9621" indent="-364811" lvl="1">
              <a:lnSpc>
                <a:spcPts val="4731"/>
              </a:lnSpc>
              <a:buFont typeface="Arial"/>
              <a:buChar char="•"/>
            </a:pPr>
            <a:r>
              <a:rPr lang="en-US" sz="3379">
                <a:solidFill>
                  <a:srgbClr val="000000"/>
                </a:solidFill>
                <a:latin typeface="Times New Roman"/>
              </a:rPr>
              <a:t>These findings underscore the influence of experimental conditions and stimulus characteristics on discriminability, bias, TP rate, and FP rate.</a:t>
            </a:r>
          </a:p>
          <a:p>
            <a:pPr algn="l">
              <a:lnSpc>
                <a:spcPts val="4731"/>
              </a:lnSpc>
            </a:pPr>
          </a:p>
          <a:p>
            <a:pPr algn="l" marL="729621" indent="-364811" lvl="1">
              <a:lnSpc>
                <a:spcPts val="4731"/>
              </a:lnSpc>
              <a:buFont typeface="Arial"/>
              <a:buChar char="•"/>
            </a:pPr>
            <a:r>
              <a:rPr lang="en-US" sz="3379">
                <a:solidFill>
                  <a:srgbClr val="000000"/>
                </a:solidFill>
                <a:latin typeface="Times New Roman"/>
              </a:rPr>
              <a:t>In Case 2, wider credible intervals compared to Case 1 reflect the smaller sample size (10 trials for both target and noise), leading to increased uncertainty in parameter estimates. Conversely, Case 3 demonstrates high accuracy with no false positives.</a:t>
            </a:r>
          </a:p>
          <a:p>
            <a:pPr algn="l">
              <a:lnSpc>
                <a:spcPts val="4731"/>
              </a:lnSpc>
            </a:pPr>
          </a:p>
          <a:p>
            <a:pPr algn="l" marL="729621" indent="-364811" lvl="1">
              <a:lnSpc>
                <a:spcPts val="4731"/>
              </a:lnSpc>
              <a:buFont typeface="Arial"/>
              <a:buChar char="•"/>
            </a:pPr>
            <a:r>
              <a:rPr lang="en-US" sz="3379">
                <a:solidFill>
                  <a:srgbClr val="000000"/>
                </a:solidFill>
                <a:latin typeface="Times New Roman"/>
              </a:rPr>
              <a:t>Utilizing PyMC3 for these models provides a valuable tool for estimating parameters and understanding cognitive processes involved in tasks such as target detection.</a:t>
            </a:r>
          </a:p>
          <a:p>
            <a:pPr algn="l">
              <a:lnSpc>
                <a:spcPts val="4731"/>
              </a:lnSpc>
            </a:pPr>
          </a:p>
          <a:p>
            <a:pPr algn="l">
              <a:lnSpc>
                <a:spcPts val="4731"/>
              </a:lnSpc>
            </a:pPr>
            <a:r>
              <a:rPr lang="en-US" sz="3379">
                <a:solidFill>
                  <a:srgbClr val="000000"/>
                </a:solidFill>
                <a:latin typeface="Times New Roman"/>
              </a:rPr>
              <a:t>Youtube Link: </a:t>
            </a:r>
            <a:r>
              <a:rPr lang="en-US" sz="3379" u="sng">
                <a:solidFill>
                  <a:srgbClr val="000000"/>
                </a:solidFill>
                <a:latin typeface="Times New Roman"/>
                <a:hlinkClick r:id="rId2" tooltip="https://youtu.be/NpcuF4Bf-BM"/>
              </a:rPr>
              <a:t>https://youtu.be/NpcuF4Bf-BM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691762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722423" y="3549717"/>
            <a:ext cx="5057003" cy="3549013"/>
            <a:chOff x="0" y="0"/>
            <a:chExt cx="6742670" cy="4732017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532" t="0" r="2532" b="0"/>
            <a:stretch>
              <a:fillRect/>
            </a:stretch>
          </p:blipFill>
          <p:spPr>
            <a:xfrm flipH="false" flipV="false">
              <a:off x="0" y="0"/>
              <a:ext cx="6742670" cy="4732017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63847" y="4548526"/>
            <a:ext cx="3815807" cy="3930741"/>
          </a:xfrm>
          <a:custGeom>
            <a:avLst/>
            <a:gdLst/>
            <a:ahLst/>
            <a:cxnLst/>
            <a:rect r="r" b="b" t="t" l="l"/>
            <a:pathLst>
              <a:path h="3930741" w="3815807">
                <a:moveTo>
                  <a:pt x="0" y="0"/>
                </a:moveTo>
                <a:lnTo>
                  <a:pt x="3815806" y="0"/>
                </a:lnTo>
                <a:lnTo>
                  <a:pt x="3815806" y="3930741"/>
                </a:lnTo>
                <a:lnTo>
                  <a:pt x="0" y="39307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292300" y="4548526"/>
            <a:ext cx="3851700" cy="3829815"/>
          </a:xfrm>
          <a:custGeom>
            <a:avLst/>
            <a:gdLst/>
            <a:ahLst/>
            <a:cxnLst/>
            <a:rect r="r" b="b" t="t" l="l"/>
            <a:pathLst>
              <a:path h="3829815" w="3851700">
                <a:moveTo>
                  <a:pt x="0" y="0"/>
                </a:moveTo>
                <a:lnTo>
                  <a:pt x="3851700" y="0"/>
                </a:lnTo>
                <a:lnTo>
                  <a:pt x="3851700" y="3829815"/>
                </a:lnTo>
                <a:lnTo>
                  <a:pt x="0" y="382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309076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39551" y="9863212"/>
            <a:ext cx="367026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THANKS!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71750" y="2273159"/>
            <a:ext cx="9506980" cy="1276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26"/>
              </a:lnSpc>
            </a:pPr>
            <a:r>
              <a:rPr lang="en-US" sz="7376">
                <a:solidFill>
                  <a:srgbClr val="000000"/>
                </a:solidFill>
                <a:latin typeface="TAN Twinkle"/>
              </a:rPr>
              <a:t>Thanks!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6331" y="8519906"/>
            <a:ext cx="2510839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 spc="809">
                <a:solidFill>
                  <a:srgbClr val="000000"/>
                </a:solidFill>
                <a:latin typeface="Inter"/>
              </a:rPr>
              <a:t>YOUTUBE VIDEO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069820" y="8540704"/>
            <a:ext cx="2510839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 spc="809">
                <a:solidFill>
                  <a:srgbClr val="000000"/>
                </a:solidFill>
                <a:latin typeface="Inter"/>
              </a:rPr>
              <a:t>GITHUB CODE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437973" y="2057400"/>
            <a:ext cx="3821327" cy="5467865"/>
            <a:chOff x="0" y="0"/>
            <a:chExt cx="5095103" cy="729048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333" r="0" b="2333"/>
            <a:stretch>
              <a:fillRect/>
            </a:stretch>
          </p:blipFill>
          <p:spPr>
            <a:xfrm flipH="false" flipV="false">
              <a:off x="0" y="0"/>
              <a:ext cx="5095103" cy="7290486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527904" y="2133580"/>
            <a:ext cx="8372915" cy="141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26"/>
              </a:lnSpc>
            </a:pPr>
            <a:r>
              <a:rPr lang="en-US" sz="7376">
                <a:solidFill>
                  <a:srgbClr val="000000"/>
                </a:solidFill>
                <a:latin typeface="Times New Roman"/>
              </a:rPr>
              <a:t>Team Members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527904" y="4378288"/>
            <a:ext cx="9303892" cy="4215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378" indent="-421189" lvl="1">
              <a:lnSpc>
                <a:spcPts val="5462"/>
              </a:lnSpc>
              <a:buAutoNum type="arabicPeriod" startAt="1"/>
            </a:pPr>
            <a:r>
              <a:rPr lang="en-US" sz="3901">
                <a:solidFill>
                  <a:srgbClr val="000000"/>
                </a:solidFill>
                <a:latin typeface="Times New Roman"/>
              </a:rPr>
              <a:t>Ashish Agarwal</a:t>
            </a:r>
          </a:p>
          <a:p>
            <a:pPr algn="l" marL="842378" indent="-421189" lvl="1">
              <a:lnSpc>
                <a:spcPts val="5462"/>
              </a:lnSpc>
              <a:buAutoNum type="arabicPeriod" startAt="1"/>
            </a:pPr>
            <a:r>
              <a:rPr lang="en-US" sz="3901">
                <a:solidFill>
                  <a:srgbClr val="000000"/>
                </a:solidFill>
                <a:latin typeface="Times New Roman"/>
              </a:rPr>
              <a:t>Srikanth Dumpala</a:t>
            </a:r>
          </a:p>
          <a:p>
            <a:pPr algn="l" marL="842378" indent="-421189" lvl="1">
              <a:lnSpc>
                <a:spcPts val="5462"/>
              </a:lnSpc>
              <a:buAutoNum type="arabicPeriod" startAt="1"/>
            </a:pPr>
            <a:r>
              <a:rPr lang="en-US" sz="3901">
                <a:solidFill>
                  <a:srgbClr val="000000"/>
                </a:solidFill>
                <a:latin typeface="Times New Roman"/>
              </a:rPr>
              <a:t>Rishikeshwar Kankurthyshetty</a:t>
            </a:r>
          </a:p>
          <a:p>
            <a:pPr algn="l" marL="842378" indent="-421189" lvl="1">
              <a:lnSpc>
                <a:spcPts val="5462"/>
              </a:lnSpc>
              <a:buAutoNum type="arabicPeriod" startAt="1"/>
            </a:pPr>
            <a:r>
              <a:rPr lang="en-US" sz="3901">
                <a:solidFill>
                  <a:srgbClr val="000000"/>
                </a:solidFill>
                <a:latin typeface="Times New Roman"/>
              </a:rPr>
              <a:t>Rahul Kumar Mavuri</a:t>
            </a:r>
          </a:p>
          <a:p>
            <a:pPr algn="l" marL="842378" indent="-421189" lvl="1">
              <a:lnSpc>
                <a:spcPts val="5462"/>
              </a:lnSpc>
              <a:buAutoNum type="arabicPeriod" startAt="1"/>
            </a:pPr>
            <a:r>
              <a:rPr lang="en-US" sz="3901">
                <a:solidFill>
                  <a:srgbClr val="000000"/>
                </a:solidFill>
                <a:latin typeface="Times New Roman"/>
              </a:rPr>
              <a:t>Harika Suravarapu</a:t>
            </a:r>
          </a:p>
          <a:p>
            <a:pPr algn="l" marL="842378" indent="-421189" lvl="1">
              <a:lnSpc>
                <a:spcPts val="5462"/>
              </a:lnSpc>
              <a:buAutoNum type="arabicPeriod" startAt="1"/>
            </a:pPr>
            <a:r>
              <a:rPr lang="en-US" sz="3901">
                <a:solidFill>
                  <a:srgbClr val="000000"/>
                </a:solidFill>
                <a:latin typeface="Times New Roman"/>
              </a:rPr>
              <a:t>Jammigumpula Vamsi Krishna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277538" y="1284429"/>
            <a:ext cx="15909714" cy="8585480"/>
          </a:xfrm>
          <a:custGeom>
            <a:avLst/>
            <a:gdLst/>
            <a:ahLst/>
            <a:cxnLst/>
            <a:rect r="r" b="b" t="t" l="l"/>
            <a:pathLst>
              <a:path h="8585480" w="15909714">
                <a:moveTo>
                  <a:pt x="0" y="0"/>
                </a:moveTo>
                <a:lnTo>
                  <a:pt x="15909713" y="0"/>
                </a:lnTo>
                <a:lnTo>
                  <a:pt x="15909713" y="8585480"/>
                </a:lnTo>
                <a:lnTo>
                  <a:pt x="0" y="85854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99813" y="2014086"/>
            <a:ext cx="17054811" cy="669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3571" indent="-301786" lvl="1">
              <a:lnSpc>
                <a:spcPts val="4389"/>
              </a:lnSpc>
              <a:buFont typeface="Arial"/>
              <a:buChar char="•"/>
            </a:pPr>
            <a:r>
              <a:rPr lang="en-US" sz="2795">
                <a:solidFill>
                  <a:srgbClr val="000000"/>
                </a:solidFill>
                <a:latin typeface="Times New Roman Bold"/>
              </a:rPr>
              <a:t>Investigating Efficacy:</a:t>
            </a:r>
            <a:r>
              <a:rPr lang="en-US" sz="2795">
                <a:solidFill>
                  <a:srgbClr val="000000"/>
                </a:solidFill>
                <a:latin typeface="Times New Roman"/>
              </a:rPr>
              <a:t> Study focuses on evaluating a new blood pressure medication's effectiveness through a clinical trial. </a:t>
            </a:r>
          </a:p>
          <a:p>
            <a:pPr algn="l" marL="603571" indent="-301786" lvl="1">
              <a:lnSpc>
                <a:spcPts val="4389"/>
              </a:lnSpc>
              <a:buFont typeface="Arial"/>
              <a:buChar char="•"/>
            </a:pPr>
            <a:r>
              <a:rPr lang="en-US" sz="2795">
                <a:solidFill>
                  <a:srgbClr val="000000"/>
                </a:solidFill>
                <a:latin typeface="Times New Roman Bold"/>
              </a:rPr>
              <a:t>Participant Selection:</a:t>
            </a:r>
            <a:r>
              <a:rPr lang="en-US" sz="2795">
                <a:solidFill>
                  <a:srgbClr val="000000"/>
                </a:solidFill>
                <a:latin typeface="Times New Roman"/>
              </a:rPr>
              <a:t> Individuals currently on standard medication are divided into treatment and control groups. </a:t>
            </a:r>
          </a:p>
          <a:p>
            <a:pPr algn="l" marL="603571" indent="-301786" lvl="1">
              <a:lnSpc>
                <a:spcPts val="4389"/>
              </a:lnSpc>
              <a:buFont typeface="Arial"/>
              <a:buChar char="•"/>
            </a:pPr>
            <a:r>
              <a:rPr lang="en-US" sz="2795">
                <a:solidFill>
                  <a:srgbClr val="000000"/>
                </a:solidFill>
                <a:latin typeface="Times New Roman Bold"/>
              </a:rPr>
              <a:t>Targeted Range:</a:t>
            </a:r>
            <a:r>
              <a:rPr lang="en-US" sz="2795">
                <a:solidFill>
                  <a:srgbClr val="000000"/>
                </a:solidFill>
                <a:latin typeface="Times New Roman"/>
              </a:rPr>
              <a:t> Emphasis on patients with systolic blood pressures ranging from 140 to 180 mmHg. </a:t>
            </a:r>
          </a:p>
          <a:p>
            <a:pPr algn="l" marL="603571" indent="-301786" lvl="1">
              <a:lnSpc>
                <a:spcPts val="4389"/>
              </a:lnSpc>
              <a:buFont typeface="Arial"/>
              <a:buChar char="•"/>
            </a:pPr>
            <a:r>
              <a:rPr lang="en-US" sz="2795">
                <a:solidFill>
                  <a:srgbClr val="000000"/>
                </a:solidFill>
                <a:latin typeface="Times New Roman Bold"/>
              </a:rPr>
              <a:t>Sample Size:</a:t>
            </a:r>
            <a:r>
              <a:rPr lang="en-US" sz="2795">
                <a:solidFill>
                  <a:srgbClr val="000000"/>
                </a:solidFill>
                <a:latin typeface="Times New Roman"/>
              </a:rPr>
              <a:t> 3 groups:</a:t>
            </a:r>
          </a:p>
          <a:p>
            <a:pPr algn="l" marL="1207142" indent="-402381" lvl="2">
              <a:lnSpc>
                <a:spcPts val="4389"/>
              </a:lnSpc>
              <a:buAutoNum type="alphaLcPeriod" startAt="1"/>
            </a:pPr>
            <a:r>
              <a:rPr lang="en-US" sz="2795">
                <a:solidFill>
                  <a:srgbClr val="000000"/>
                </a:solidFill>
                <a:latin typeface="Times New Roman"/>
              </a:rPr>
              <a:t>Case 1: 70 TP and 50 FP are observed in 100 targets and 100 noise trials. </a:t>
            </a:r>
          </a:p>
          <a:p>
            <a:pPr algn="l" marL="1207142" indent="-402381" lvl="2">
              <a:lnSpc>
                <a:spcPts val="4389"/>
              </a:lnSpc>
              <a:buAutoNum type="alphaLcPeriod" startAt="1"/>
            </a:pPr>
            <a:r>
              <a:rPr lang="en-US" sz="2795">
                <a:solidFill>
                  <a:srgbClr val="000000"/>
                </a:solidFill>
                <a:latin typeface="Times New Roman"/>
              </a:rPr>
              <a:t>Case 2: 7 TP and 5 FP are observed in 10 targets and 10 noise trials. </a:t>
            </a:r>
          </a:p>
          <a:p>
            <a:pPr algn="l" marL="1207142" indent="-402381" lvl="2">
              <a:lnSpc>
                <a:spcPts val="4389"/>
              </a:lnSpc>
              <a:buAutoNum type="alphaLcPeriod" startAt="1"/>
            </a:pPr>
            <a:r>
              <a:rPr lang="en-US" sz="2795">
                <a:solidFill>
                  <a:srgbClr val="000000"/>
                </a:solidFill>
                <a:latin typeface="Times New Roman"/>
              </a:rPr>
              <a:t>Case 3: 10 TP and no FP in 10 targets and 10 noise trials. </a:t>
            </a:r>
          </a:p>
          <a:p>
            <a:pPr algn="l" marL="603571" indent="-301786" lvl="1">
              <a:lnSpc>
                <a:spcPts val="4389"/>
              </a:lnSpc>
              <a:buFont typeface="Arial"/>
              <a:buChar char="•"/>
            </a:pPr>
            <a:r>
              <a:rPr lang="en-US" sz="2795">
                <a:solidFill>
                  <a:srgbClr val="000000"/>
                </a:solidFill>
                <a:latin typeface="Times New Roman Bold"/>
              </a:rPr>
              <a:t>Estimation Techniques:</a:t>
            </a:r>
            <a:r>
              <a:rPr lang="en-US" sz="2795">
                <a:solidFill>
                  <a:srgbClr val="000000"/>
                </a:solidFill>
                <a:latin typeface="Times New Roman"/>
              </a:rPr>
              <a:t> Estimations of  Bayesian methods for parameters like discriminability, bias, true positive rate, and false positive rate across three cases offer insights into medication efficacy and statistical evaluation techniques.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73362" y="909692"/>
            <a:ext cx="3907712" cy="93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Times New Roman Bold"/>
              </a:rPr>
              <a:t>ABSTRACT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05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997973" y="1049392"/>
            <a:ext cx="3907712" cy="93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Times New Roman Bold"/>
              </a:rPr>
              <a:t>THEORY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848859"/>
            <a:ext cx="16631297" cy="7247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Bias in Binary Classification:</a:t>
            </a:r>
            <a:r>
              <a:rPr lang="en-US" sz="3399">
                <a:solidFill>
                  <a:srgbClr val="000000"/>
                </a:solidFill>
                <a:latin typeface="Times New Roman"/>
              </a:rPr>
              <a:t> Indicates a preference towards one class regardless of actual class membership.</a:t>
            </a:r>
          </a:p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Discriminability:</a:t>
            </a:r>
            <a:r>
              <a:rPr lang="en-US" sz="3399">
                <a:solidFill>
                  <a:srgbClr val="000000"/>
                </a:solidFill>
                <a:latin typeface="Times New Roman"/>
              </a:rPr>
              <a:t> Measures the ability to distinguish between classes by comparing their means relative to standard deviation.</a:t>
            </a:r>
          </a:p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True Positive (TP) and False Positive (FP):</a:t>
            </a:r>
            <a:r>
              <a:rPr lang="en-US" sz="3399">
                <a:solidFill>
                  <a:srgbClr val="000000"/>
                </a:solidFill>
                <a:latin typeface="Times New Roman"/>
              </a:rPr>
              <a:t> TP signifies correct positive predictions, while FP represents incorrect positive predictions.</a:t>
            </a:r>
          </a:p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Binomial Distribution: </a:t>
            </a:r>
            <a:r>
              <a:rPr lang="en-US" sz="3399">
                <a:solidFill>
                  <a:srgbClr val="000000"/>
                </a:solidFill>
                <a:latin typeface="Times New Roman"/>
              </a:rPr>
              <a:t>Models the probability of observed data based on TP and FP in fixed trials, suitable for this scenario.</a:t>
            </a:r>
          </a:p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Theano Tensor Operations</a:t>
            </a:r>
            <a:r>
              <a:rPr lang="en-US" sz="3399">
                <a:solidFill>
                  <a:srgbClr val="000000"/>
                </a:solidFill>
                <a:latin typeface="Times New Roman"/>
              </a:rPr>
              <a:t>: In pymc3, calculate the cumulative distribution function (CDF) of a normal distribution.</a:t>
            </a:r>
          </a:p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Normal Distribution:</a:t>
            </a:r>
            <a:r>
              <a:rPr lang="en-US" sz="3399">
                <a:solidFill>
                  <a:srgbClr val="000000"/>
                </a:solidFill>
                <a:latin typeface="Times New Roman"/>
              </a:rPr>
              <a:t> Characterized by mean and variance, commonly used to model real-world phenomena due to its bell-shaped curve.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06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756053" y="1074003"/>
            <a:ext cx="9543497" cy="93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Times New Roman Bold"/>
              </a:rPr>
              <a:t>EDA :  Exploratory Data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848859"/>
            <a:ext cx="16631297" cy="7247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The code conducts Bayesian inference to estimate true positive and false positive rates for three binary classification models.</a:t>
            </a:r>
          </a:p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The '</a:t>
            </a:r>
            <a:r>
              <a:rPr lang="en-US" sz="3399">
                <a:solidFill>
                  <a:srgbClr val="000000"/>
                </a:solidFill>
                <a:latin typeface="Times New Roman Bold"/>
              </a:rPr>
              <a:t>observed_data</a:t>
            </a:r>
            <a:r>
              <a:rPr lang="en-US" sz="3399">
                <a:solidFill>
                  <a:srgbClr val="000000"/>
                </a:solidFill>
                <a:latin typeface="Times New Roman"/>
              </a:rPr>
              <a:t>' dictionary contains the recorded data, encompassing true positives, false positives, total positive samples, and total negative samples.</a:t>
            </a:r>
          </a:p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The code uses PyMC3, a probabilistic programming library, to define and perform Bayesian inference on the models.</a:t>
            </a:r>
          </a:p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A phi function calculates the cumulative distribution function of a normal distribution, representing the likelihood of correct classification. It utilizes the error function ('erf') from the PyMC3 library's theano.tensor module, which measures the probability of a value falling within a specific range.</a:t>
            </a:r>
          </a:p>
          <a:p>
            <a:pPr algn="l" marL="734055" indent="-367027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Normal distributions are assigned as priors for latent variables, while observed variables are modeled using binomial distributions for likelihood.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99920" y="1437857"/>
            <a:ext cx="8738973" cy="7571634"/>
          </a:xfrm>
          <a:custGeom>
            <a:avLst/>
            <a:gdLst/>
            <a:ahLst/>
            <a:cxnLst/>
            <a:rect r="r" b="b" t="t" l="l"/>
            <a:pathLst>
              <a:path h="7571634" w="8738973">
                <a:moveTo>
                  <a:pt x="0" y="0"/>
                </a:moveTo>
                <a:lnTo>
                  <a:pt x="8738972" y="0"/>
                </a:lnTo>
                <a:lnTo>
                  <a:pt x="8738972" y="7571635"/>
                </a:lnTo>
                <a:lnTo>
                  <a:pt x="0" y="75716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736202" y="1576263"/>
            <a:ext cx="8314529" cy="6125931"/>
          </a:xfrm>
          <a:custGeom>
            <a:avLst/>
            <a:gdLst/>
            <a:ahLst/>
            <a:cxnLst/>
            <a:rect r="r" b="b" t="t" l="l"/>
            <a:pathLst>
              <a:path h="6125931" w="8314529">
                <a:moveTo>
                  <a:pt x="0" y="0"/>
                </a:moveTo>
                <a:lnTo>
                  <a:pt x="8314529" y="0"/>
                </a:lnTo>
                <a:lnTo>
                  <a:pt x="8314529" y="6125931"/>
                </a:lnTo>
                <a:lnTo>
                  <a:pt x="0" y="61259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588510" y="2987638"/>
            <a:ext cx="8555490" cy="4684269"/>
          </a:xfrm>
          <a:custGeom>
            <a:avLst/>
            <a:gdLst/>
            <a:ahLst/>
            <a:cxnLst/>
            <a:rect r="r" b="b" t="t" l="l"/>
            <a:pathLst>
              <a:path h="4684269" w="8555490">
                <a:moveTo>
                  <a:pt x="0" y="0"/>
                </a:moveTo>
                <a:lnTo>
                  <a:pt x="8555490" y="0"/>
                </a:lnTo>
                <a:lnTo>
                  <a:pt x="8555490" y="4684269"/>
                </a:lnTo>
                <a:lnTo>
                  <a:pt x="0" y="46842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299962" y="2987638"/>
            <a:ext cx="8739394" cy="4869271"/>
          </a:xfrm>
          <a:custGeom>
            <a:avLst/>
            <a:gdLst/>
            <a:ahLst/>
            <a:cxnLst/>
            <a:rect r="r" b="b" t="t" l="l"/>
            <a:pathLst>
              <a:path h="4869271" w="8739394">
                <a:moveTo>
                  <a:pt x="0" y="0"/>
                </a:moveTo>
                <a:lnTo>
                  <a:pt x="8739393" y="0"/>
                </a:lnTo>
                <a:lnTo>
                  <a:pt x="8739393" y="4869271"/>
                </a:lnTo>
                <a:lnTo>
                  <a:pt x="0" y="48692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035738" y="1235038"/>
            <a:ext cx="3218621" cy="10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Times New Roman Bold"/>
              </a:rPr>
              <a:t>Analysis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30037" y="1996404"/>
            <a:ext cx="2283425" cy="93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Times New Roman Bold"/>
              </a:rPr>
              <a:t>Case 1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3925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8700" y="1028700"/>
            <a:ext cx="162306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44458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9487" y="3476231"/>
            <a:ext cx="9258159" cy="5216008"/>
          </a:xfrm>
          <a:custGeom>
            <a:avLst/>
            <a:gdLst/>
            <a:ahLst/>
            <a:cxnLst/>
            <a:rect r="r" b="b" t="t" l="l"/>
            <a:pathLst>
              <a:path h="5216008" w="9258159">
                <a:moveTo>
                  <a:pt x="0" y="0"/>
                </a:moveTo>
                <a:lnTo>
                  <a:pt x="9258160" y="0"/>
                </a:lnTo>
                <a:lnTo>
                  <a:pt x="9258160" y="5216008"/>
                </a:lnTo>
                <a:lnTo>
                  <a:pt x="0" y="52160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144000" y="3481951"/>
            <a:ext cx="8667219" cy="4997315"/>
          </a:xfrm>
          <a:custGeom>
            <a:avLst/>
            <a:gdLst/>
            <a:ahLst/>
            <a:cxnLst/>
            <a:rect r="r" b="b" t="t" l="l"/>
            <a:pathLst>
              <a:path h="4997315" w="8667219">
                <a:moveTo>
                  <a:pt x="0" y="0"/>
                </a:moveTo>
                <a:lnTo>
                  <a:pt x="8667219" y="0"/>
                </a:lnTo>
                <a:lnTo>
                  <a:pt x="8667219" y="4997316"/>
                </a:lnTo>
                <a:lnTo>
                  <a:pt x="0" y="49973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299551" y="8660242"/>
            <a:ext cx="295974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09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0037" y="1996404"/>
            <a:ext cx="2283425" cy="93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Times New Roman Bold"/>
              </a:rPr>
              <a:t>Case 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35738" y="1235038"/>
            <a:ext cx="3218621" cy="10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Times New Roman Bold"/>
              </a:rPr>
              <a:t>Analysis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DAGEZflhiyc</dc:identifier>
  <dcterms:modified xsi:type="dcterms:W3CDTF">2011-08-01T06:04:30Z</dcterms:modified>
  <cp:revision>1</cp:revision>
  <dc:title>Bayesian Data Analysis 6653 FP</dc:title>
</cp:coreProperties>
</file>

<file path=docProps/thumbnail.jpeg>
</file>